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256" r:id="rId2"/>
    <p:sldId id="326" r:id="rId3"/>
    <p:sldId id="257" r:id="rId4"/>
    <p:sldId id="258" r:id="rId5"/>
    <p:sldId id="259" r:id="rId6"/>
    <p:sldId id="261" r:id="rId7"/>
    <p:sldId id="286" r:id="rId8"/>
    <p:sldId id="327" r:id="rId9"/>
    <p:sldId id="287" r:id="rId10"/>
    <p:sldId id="263" r:id="rId11"/>
    <p:sldId id="264" r:id="rId12"/>
    <p:sldId id="265" r:id="rId13"/>
    <p:sldId id="267" r:id="rId14"/>
    <p:sldId id="268" r:id="rId15"/>
    <p:sldId id="270" r:id="rId16"/>
    <p:sldId id="271" r:id="rId17"/>
    <p:sldId id="272" r:id="rId18"/>
    <p:sldId id="328" r:id="rId19"/>
    <p:sldId id="273" r:id="rId20"/>
    <p:sldId id="274" r:id="rId21"/>
    <p:sldId id="275" r:id="rId22"/>
    <p:sldId id="277" r:id="rId23"/>
    <p:sldId id="278" r:id="rId24"/>
    <p:sldId id="279" r:id="rId25"/>
    <p:sldId id="280" r:id="rId26"/>
    <p:sldId id="282" r:id="rId27"/>
    <p:sldId id="283" r:id="rId28"/>
    <p:sldId id="284" r:id="rId29"/>
    <p:sldId id="285" r:id="rId30"/>
    <p:sldId id="329" r:id="rId31"/>
    <p:sldId id="288" r:id="rId32"/>
    <p:sldId id="289" r:id="rId33"/>
    <p:sldId id="290" r:id="rId34"/>
    <p:sldId id="291" r:id="rId35"/>
    <p:sldId id="293" r:id="rId36"/>
    <p:sldId id="294" r:id="rId37"/>
    <p:sldId id="295" r:id="rId38"/>
    <p:sldId id="296" r:id="rId39"/>
    <p:sldId id="297" r:id="rId40"/>
    <p:sldId id="298" r:id="rId41"/>
    <p:sldId id="300" r:id="rId42"/>
    <p:sldId id="330" r:id="rId43"/>
    <p:sldId id="301" r:id="rId44"/>
    <p:sldId id="302" r:id="rId45"/>
    <p:sldId id="325" r:id="rId46"/>
    <p:sldId id="307" r:id="rId47"/>
    <p:sldId id="308" r:id="rId48"/>
    <p:sldId id="309" r:id="rId49"/>
    <p:sldId id="312" r:id="rId50"/>
    <p:sldId id="314" r:id="rId51"/>
    <p:sldId id="315" r:id="rId52"/>
    <p:sldId id="316" r:id="rId53"/>
    <p:sldId id="331" r:id="rId54"/>
    <p:sldId id="333" r:id="rId55"/>
    <p:sldId id="334" r:id="rId56"/>
    <p:sldId id="340" r:id="rId57"/>
    <p:sldId id="335" r:id="rId58"/>
    <p:sldId id="339" r:id="rId59"/>
    <p:sldId id="337" r:id="rId6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9B9B"/>
    <a:srgbClr val="FF7D7D"/>
    <a:srgbClr val="FFC1C1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41" autoAdjust="0"/>
    <p:restoredTop sz="74497" autoAdjust="0"/>
  </p:normalViewPr>
  <p:slideViewPr>
    <p:cSldViewPr snapToGrid="0">
      <p:cViewPr varScale="1">
        <p:scale>
          <a:sx n="64" d="100"/>
          <a:sy n="64" d="100"/>
        </p:scale>
        <p:origin x="418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image" Target="../media/image6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A4351-EAC1-40A8-8BCF-FCBC696C272C}" type="datetimeFigureOut">
              <a:rPr lang="zh-CN" altLang="en-US" smtClean="0"/>
              <a:t>2020/3/25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579475-9C84-4299-AAFD-2DAFACC67E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dS</a:t>
            </a:r>
            <a:r>
              <a:rPr lang="zh-CN" altLang="en-US" dirty="0"/>
              <a:t>负得越多，说明过渡态中两个片段离得越近，平动自由度损失较多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79475-9C84-4299-AAFD-2DAFACC67EF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687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生成多种产物时，产物比率与中间体能量无关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79475-9C84-4299-AAFD-2DAFACC67EF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326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准一级：</a:t>
            </a:r>
            <a:r>
              <a:rPr lang="en-US" altLang="zh-CN" dirty="0"/>
              <a:t>B</a:t>
            </a:r>
            <a:r>
              <a:rPr lang="zh-CN" altLang="en-US" dirty="0"/>
              <a:t>用量很大，看做常数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79475-9C84-4299-AAFD-2DAFACC67EFE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426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79475-9C84-4299-AAFD-2DAFACC67EFE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5955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79475-9C84-4299-AAFD-2DAFACC67EFE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7498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电子转移反应 过渡态没法找</a:t>
            </a:r>
            <a:endParaRPr lang="en-US" altLang="zh-CN" dirty="0"/>
          </a:p>
          <a:p>
            <a:r>
              <a:rPr lang="zh-CN" altLang="en-US" dirty="0"/>
              <a:t>为什么？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79475-9C84-4299-AAFD-2DAFACC67EFE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278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98AEC-F942-4F05-A67B-713972542D36}" type="datetime1">
              <a:rPr lang="zh-CN" altLang="en-US" smtClean="0"/>
              <a:t>2020/3/25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5658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FEFD9-DDAC-4BB9-8567-4B8B18914BD5}" type="datetime1">
              <a:rPr lang="zh-CN" altLang="en-US" smtClean="0"/>
              <a:t>2020/3/25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86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13510-B1BC-4B2B-B410-AEF2467B25DA}" type="datetime1">
              <a:rPr lang="zh-CN" altLang="en-US" smtClean="0"/>
              <a:t>2020/3/25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006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8665D-6266-404C-951D-E34332F260E5}" type="datetime1">
              <a:rPr lang="zh-CN" altLang="en-US" smtClean="0"/>
              <a:t>2020/3/25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893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A340A-FF89-44E7-B630-FAA063CB068B}" type="datetime1">
              <a:rPr lang="zh-CN" altLang="en-US" smtClean="0"/>
              <a:t>2020/3/25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674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5DFE-011F-4C9D-AF0A-36DEE7CC8ABA}" type="datetime1">
              <a:rPr lang="zh-CN" altLang="en-US" smtClean="0"/>
              <a:t>2020/3/25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425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76155-8145-4E7A-88D0-851DCBDB7949}" type="datetime1">
              <a:rPr lang="zh-CN" altLang="en-US" smtClean="0"/>
              <a:t>2020/3/25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516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EDAA-5D6F-4869-B3F4-F66981A4B55D}" type="datetime1">
              <a:rPr lang="zh-CN" altLang="en-US" smtClean="0"/>
              <a:t>2020/3/25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439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08EE8-2A54-414E-8F6C-5D317CE646C3}" type="datetime1">
              <a:rPr lang="zh-CN" altLang="en-US" smtClean="0"/>
              <a:t>2020/3/25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267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CB19-F198-4123-9DB0-6770C7EF0FD0}" type="datetime1">
              <a:rPr lang="zh-CN" altLang="en-US" smtClean="0"/>
              <a:t>2020/3/25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997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02974-8F18-4851-BCC7-9C8D804DCB4C}" type="datetime1">
              <a:rPr lang="zh-CN" altLang="en-US" smtClean="0"/>
              <a:t>2020/3/25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4417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5ED7B-DAAF-4DB9-9EF5-9B2746DBC267}" type="datetime1">
              <a:rPr lang="zh-CN" altLang="en-US" smtClean="0"/>
              <a:t>2020/3/25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84C74-BF60-4CE0-8FC9-3A26C055DF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953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6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6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7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6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992" y="2789421"/>
            <a:ext cx="3257005" cy="275101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1438" y="605245"/>
            <a:ext cx="8498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Chapter 7. Energy Surfaces and Kinetic Analyses</a:t>
            </a:r>
            <a:endParaRPr lang="zh-CN" altLang="en-US" sz="28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754359" y="1878440"/>
            <a:ext cx="3135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动力学</a:t>
            </a:r>
            <a:r>
              <a:rPr lang="en-US" altLang="zh-CN" dirty="0">
                <a:solidFill>
                  <a:srgbClr val="FF0000"/>
                </a:solidFill>
              </a:rPr>
              <a:t>(kinetics)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动态学</a:t>
            </a:r>
            <a:r>
              <a:rPr lang="en-US" altLang="zh-CN" dirty="0">
                <a:solidFill>
                  <a:srgbClr val="FF0000"/>
                </a:solidFill>
              </a:rPr>
              <a:t>(dynamics)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" name="弧形 1"/>
          <p:cNvSpPr/>
          <p:nvPr/>
        </p:nvSpPr>
        <p:spPr>
          <a:xfrm>
            <a:off x="2386804" y="1981589"/>
            <a:ext cx="869872" cy="440031"/>
          </a:xfrm>
          <a:prstGeom prst="arc">
            <a:avLst>
              <a:gd name="adj1" fmla="val 18129748"/>
              <a:gd name="adj2" fmla="val 4008086"/>
            </a:avLst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286669" y="2050597"/>
            <a:ext cx="2717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accent1"/>
                </a:solidFill>
              </a:rPr>
              <a:t>化学动力学研究由宏观向微观的转变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421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885" y="3465130"/>
            <a:ext cx="2792625" cy="5969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486298" y="862147"/>
            <a:ext cx="4171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33CC"/>
                </a:solidFill>
              </a:rPr>
              <a:t>过渡态理论</a:t>
            </a:r>
            <a:r>
              <a:rPr lang="en-US" altLang="zh-CN" b="1" dirty="0">
                <a:solidFill>
                  <a:srgbClr val="0033CC"/>
                </a:solidFill>
              </a:rPr>
              <a:t>(</a:t>
            </a:r>
            <a:r>
              <a:rPr lang="en-US" altLang="zh-CN" b="1" dirty="0" err="1">
                <a:solidFill>
                  <a:srgbClr val="0033CC"/>
                </a:solidFill>
              </a:rPr>
              <a:t>TST</a:t>
            </a:r>
            <a:r>
              <a:rPr lang="en-US" altLang="zh-CN" b="1" dirty="0">
                <a:solidFill>
                  <a:srgbClr val="0033CC"/>
                </a:solidFill>
              </a:rPr>
              <a:t>)</a:t>
            </a:r>
            <a:endParaRPr lang="zh-CN" altLang="en-US" b="1" dirty="0">
              <a:solidFill>
                <a:srgbClr val="0033C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3475046" y="1614653"/>
                <a:ext cx="2337435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⇌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ǂ</m:t>
                              </m:r>
                            </m:sup>
                          </m:sSup>
                        </m:e>
                      </m:d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5046" y="1614653"/>
                <a:ext cx="2337435" cy="347403"/>
              </a:xfrm>
              <a:prstGeom prst="rect">
                <a:avLst/>
              </a:prstGeom>
              <a:blipFill rotWithShape="0">
                <a:blip r:embed="rId3"/>
                <a:stretch>
                  <a:fillRect l="-2089" r="-1828" b="-1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/>
          <a:srcRect t="63770"/>
          <a:stretch/>
        </p:blipFill>
        <p:spPr>
          <a:xfrm>
            <a:off x="3196674" y="2544881"/>
            <a:ext cx="2894175" cy="9202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3619638" y="5159829"/>
                <a:ext cx="2372381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𝜿</m:t>
                      </m:r>
                      <m:d>
                        <m:d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num>
                            <m:den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altLang="zh-CN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p>
                                  <m:r>
                                    <a:rPr lang="en-US" altLang="zh-CN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ǂ</m:t>
                                  </m:r>
                                </m:sup>
                              </m:sSup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𝑹𝑻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638" y="5159829"/>
                <a:ext cx="2372381" cy="62235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接箭头连接符 16"/>
          <p:cNvCxnSpPr/>
          <p:nvPr/>
        </p:nvCxnSpPr>
        <p:spPr>
          <a:xfrm>
            <a:off x="4589417" y="4319452"/>
            <a:ext cx="0" cy="566057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464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27610" y="2124892"/>
            <a:ext cx="2960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Arrhenius rate law</a:t>
            </a:r>
            <a:endParaRPr lang="zh-CN" altLang="en-US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5185955" y="2124892"/>
            <a:ext cx="2960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/>
              <a:t>Eyring</a:t>
            </a:r>
            <a:r>
              <a:rPr lang="en-US" altLang="zh-CN" b="1" dirty="0"/>
              <a:t> equation </a:t>
            </a:r>
            <a:endParaRPr lang="zh-CN" altLang="en-US" b="1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1149531" y="2621281"/>
            <a:ext cx="26648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334000" y="2621281"/>
            <a:ext cx="26648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5569989" y="3146052"/>
                <a:ext cx="2372381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  <m:d>
                        <m:d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ǂ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9989" y="3146052"/>
                <a:ext cx="2372381" cy="62235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704004" y="3309430"/>
                <a:ext cx="1555875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004" y="3309430"/>
                <a:ext cx="1555875" cy="295594"/>
              </a:xfrm>
              <a:prstGeom prst="rect">
                <a:avLst/>
              </a:prstGeom>
              <a:blipFill rotWithShape="0">
                <a:blip r:embed="rId3"/>
                <a:stretch>
                  <a:fillRect l="-2745" t="-6250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1027610" y="2700048"/>
            <a:ext cx="2960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（宏观速率常数）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275722" y="2700048"/>
            <a:ext cx="2960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（微观速率常数）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35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917" y="2078809"/>
            <a:ext cx="5518165" cy="36601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486298" y="862147"/>
            <a:ext cx="4171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33CC"/>
                </a:solidFill>
              </a:rPr>
              <a:t>Boltzmann</a:t>
            </a:r>
            <a:r>
              <a:rPr lang="zh-CN" altLang="en-US" b="1" dirty="0">
                <a:solidFill>
                  <a:srgbClr val="0033CC"/>
                </a:solidFill>
              </a:rPr>
              <a:t>分布（温度的影响）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644" y="2727234"/>
            <a:ext cx="2284875" cy="863600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698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92" y="2205083"/>
            <a:ext cx="7461584" cy="326360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486298" y="862147"/>
            <a:ext cx="4171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33CC"/>
                </a:solidFill>
              </a:rPr>
              <a:t>活化络合物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528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62089"/>
          <a:stretch/>
        </p:blipFill>
        <p:spPr>
          <a:xfrm>
            <a:off x="2486298" y="1350334"/>
            <a:ext cx="4265101" cy="111700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486298" y="862147"/>
            <a:ext cx="4171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33CC"/>
                </a:solidFill>
              </a:rPr>
              <a:t>活化参数和</a:t>
            </a:r>
            <a:r>
              <a:rPr lang="en-US" altLang="zh-CN" b="1" dirty="0">
                <a:solidFill>
                  <a:srgbClr val="0033CC"/>
                </a:solidFill>
              </a:rPr>
              <a:t>Arrhenius</a:t>
            </a:r>
            <a:r>
              <a:rPr lang="zh-CN" altLang="en-US" b="1" dirty="0">
                <a:solidFill>
                  <a:srgbClr val="0033CC"/>
                </a:solidFill>
              </a:rPr>
              <a:t>实验测定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4110"/>
          <a:stretch/>
        </p:blipFill>
        <p:spPr>
          <a:xfrm>
            <a:off x="952582" y="2232837"/>
            <a:ext cx="7332531" cy="442330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638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01" y="1095154"/>
            <a:ext cx="7877421" cy="5216587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5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942" y="1065045"/>
            <a:ext cx="4970115" cy="552023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486296" y="364841"/>
            <a:ext cx="4171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33CC"/>
                </a:solidFill>
              </a:rPr>
              <a:t>活化参数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806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919" y="850230"/>
            <a:ext cx="6936385" cy="5826099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124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95663" y="2454443"/>
            <a:ext cx="635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3. </a:t>
            </a:r>
            <a:r>
              <a:rPr lang="zh-CN" altLang="en-US" sz="2400" b="1" dirty="0"/>
              <a:t>与动力学分析相关的假定和原则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022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587" y="1854200"/>
            <a:ext cx="3198826" cy="3149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486296" y="958395"/>
            <a:ext cx="4171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33CC"/>
                </a:solidFill>
              </a:rPr>
              <a:t>Hammond</a:t>
            </a:r>
            <a:r>
              <a:rPr lang="zh-CN" altLang="en-US" b="1" dirty="0">
                <a:solidFill>
                  <a:srgbClr val="0033CC"/>
                </a:solidFill>
              </a:rPr>
              <a:t>假定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8692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95663" y="2454443"/>
            <a:ext cx="635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1. </a:t>
            </a:r>
            <a:r>
              <a:rPr lang="zh-CN" altLang="en-US" sz="2400" b="1" dirty="0"/>
              <a:t>势能面与相关概念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177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501" y="925490"/>
            <a:ext cx="4754594" cy="567992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139501" y="364841"/>
            <a:ext cx="486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33CC"/>
                </a:solidFill>
              </a:rPr>
              <a:t>不同势能面及符合</a:t>
            </a:r>
            <a:r>
              <a:rPr lang="en-US" altLang="zh-CN" b="1" dirty="0">
                <a:solidFill>
                  <a:srgbClr val="0033CC"/>
                </a:solidFill>
              </a:rPr>
              <a:t>Hammond</a:t>
            </a:r>
            <a:r>
              <a:rPr lang="zh-CN" altLang="en-US" b="1" dirty="0">
                <a:solidFill>
                  <a:srgbClr val="0033CC"/>
                </a:solidFill>
              </a:rPr>
              <a:t>假定的反应坐标图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214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215" y="1314115"/>
            <a:ext cx="3249601" cy="44704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139501" y="621513"/>
            <a:ext cx="486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33CC"/>
                </a:solidFill>
              </a:rPr>
              <a:t>符合</a:t>
            </a:r>
            <a:r>
              <a:rPr lang="en-US" altLang="zh-CN" b="1" dirty="0">
                <a:solidFill>
                  <a:srgbClr val="0033CC"/>
                </a:solidFill>
              </a:rPr>
              <a:t>Hammond</a:t>
            </a:r>
            <a:r>
              <a:rPr lang="zh-CN" altLang="en-US" b="1" dirty="0">
                <a:solidFill>
                  <a:srgbClr val="0033CC"/>
                </a:solidFill>
              </a:rPr>
              <a:t>假定的反应坐标图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946" y="1418389"/>
            <a:ext cx="2864054" cy="438774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32081" y="6179791"/>
            <a:ext cx="7679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只预测过渡态在反应坐标上的位置，而</a:t>
            </a:r>
            <a:r>
              <a:rPr lang="zh-CN" altLang="en-US" b="1" dirty="0">
                <a:solidFill>
                  <a:srgbClr val="FF0000"/>
                </a:solidFill>
              </a:rPr>
              <a:t>不</a:t>
            </a:r>
            <a:r>
              <a:rPr lang="zh-CN" altLang="en-US" dirty="0">
                <a:solidFill>
                  <a:srgbClr val="FF0000"/>
                </a:solidFill>
              </a:rPr>
              <a:t>预测能垒高度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217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12" y="1854533"/>
            <a:ext cx="8808966" cy="4281572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3587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06" y="799096"/>
            <a:ext cx="8037336" cy="576528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684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12" y="1446820"/>
            <a:ext cx="3916454" cy="373878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139501" y="364841"/>
            <a:ext cx="486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33CC"/>
                </a:solidFill>
              </a:rPr>
              <a:t>Curtin-Hammett</a:t>
            </a:r>
            <a:r>
              <a:rPr lang="zh-CN" altLang="en-US" b="1" dirty="0">
                <a:solidFill>
                  <a:srgbClr val="0033CC"/>
                </a:solidFill>
              </a:rPr>
              <a:t>原理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4524" y="4182309"/>
            <a:ext cx="2386425" cy="1003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050661" y="1866566"/>
                <a:ext cx="1354153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⇌ 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661" y="1866566"/>
                <a:ext cx="1354153" cy="331437"/>
              </a:xfrm>
              <a:prstGeom prst="rect">
                <a:avLst/>
              </a:prstGeom>
              <a:blipFill rotWithShape="0">
                <a:blip r:embed="rId5"/>
                <a:stretch>
                  <a:fillRect l="-6757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050661" y="2454442"/>
                <a:ext cx="12679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661" y="2454442"/>
                <a:ext cx="1267976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4327" r="-962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6050661" y="2937066"/>
                <a:ext cx="12839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661" y="2937066"/>
                <a:ext cx="1283941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4286" r="-1429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071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43" y="1082841"/>
            <a:ext cx="7623470" cy="5293895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0993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324" y="1359569"/>
            <a:ext cx="4052648" cy="405464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139501" y="364841"/>
            <a:ext cx="486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33CC"/>
                </a:solidFill>
              </a:rPr>
              <a:t>微观可逆性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32081" y="6179791"/>
            <a:ext cx="7679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正负反应经历相同的过渡态和中间体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77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83" y="771690"/>
            <a:ext cx="7595901" cy="5833645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3329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14827" t="51974" r="5987"/>
          <a:stretch/>
        </p:blipFill>
        <p:spPr>
          <a:xfrm>
            <a:off x="4644191" y="2408864"/>
            <a:ext cx="4235116" cy="24092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16368" t="3716" r="7200" b="50235"/>
          <a:stretch/>
        </p:blipFill>
        <p:spPr>
          <a:xfrm>
            <a:off x="303707" y="2508041"/>
            <a:ext cx="4087820" cy="23100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39501" y="1038610"/>
            <a:ext cx="486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33CC"/>
                </a:solidFill>
              </a:rPr>
              <a:t>动力学控制 </a:t>
            </a:r>
            <a:r>
              <a:rPr lang="en-US" altLang="zh-CN" b="1" dirty="0">
                <a:solidFill>
                  <a:srgbClr val="0033CC"/>
                </a:solidFill>
              </a:rPr>
              <a:t>vs. </a:t>
            </a:r>
            <a:r>
              <a:rPr lang="zh-CN" altLang="en-US" b="1" dirty="0">
                <a:solidFill>
                  <a:srgbClr val="0033CC"/>
                </a:solidFill>
              </a:rPr>
              <a:t>热力学控制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052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98" y="1933742"/>
            <a:ext cx="8423430" cy="3155617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704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365" y="2788451"/>
            <a:ext cx="5535269" cy="238162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004458" y="862147"/>
            <a:ext cx="313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33CC"/>
                </a:solidFill>
              </a:rPr>
              <a:t>位能面和反应坐标图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039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95663" y="2454443"/>
            <a:ext cx="635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4. </a:t>
            </a:r>
            <a:r>
              <a:rPr lang="zh-CN" altLang="en-US" sz="2400" b="1" dirty="0"/>
              <a:t>动力学实验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68145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232"/>
          <a:stretch/>
        </p:blipFill>
        <p:spPr>
          <a:xfrm>
            <a:off x="1290179" y="2100077"/>
            <a:ext cx="2872747" cy="265784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39501" y="1038610"/>
            <a:ext cx="486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33CC"/>
                </a:solidFill>
              </a:rPr>
              <a:t>决速步类型与反应级数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1205958" y="3284621"/>
            <a:ext cx="527906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205957" y="4291264"/>
            <a:ext cx="527906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776537" y="2598821"/>
            <a:ext cx="1455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一级反应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776537" y="3673473"/>
            <a:ext cx="1455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二级反应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9107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353" y="2091926"/>
            <a:ext cx="3191320" cy="332468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90067" y="1038610"/>
            <a:ext cx="676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33CC"/>
                </a:solidFill>
              </a:rPr>
              <a:t>反应速率与反应级数（零级、一级、二级反应）的对应关系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69731" y="5682915"/>
                <a:ext cx="8004539" cy="630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也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称作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𝑜𝑏𝑠</m:t>
                          </m:r>
                        </m:sub>
                      </m:sSub>
                      <m:r>
                        <a:rPr lang="zh-CN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由准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一级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条件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测得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或者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通过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初始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反应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速率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分析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得到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31" y="5682915"/>
                <a:ext cx="8004539" cy="63042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423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119" y="285749"/>
            <a:ext cx="6879031" cy="6457951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5283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996"/>
          <a:stretch/>
        </p:blipFill>
        <p:spPr>
          <a:xfrm>
            <a:off x="1940195" y="1880348"/>
            <a:ext cx="2745017" cy="283884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90067" y="1038610"/>
            <a:ext cx="676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33CC"/>
                </a:solidFill>
              </a:rPr>
              <a:t>一级反应动力学</a:t>
            </a: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1715589" y="3406451"/>
            <a:ext cx="349213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590903" y="2613971"/>
            <a:ext cx="1950720" cy="383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微分速率方程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590903" y="3872065"/>
            <a:ext cx="1950720" cy="383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积分速率方程</a:t>
            </a:r>
          </a:p>
        </p:txBody>
      </p:sp>
      <p:pic>
        <p:nvPicPr>
          <p:cNvPr id="10" name="图片 9" descr="屏幕剪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98"/>
          <a:stretch/>
        </p:blipFill>
        <p:spPr>
          <a:xfrm>
            <a:off x="3547784" y="5156819"/>
            <a:ext cx="2309690" cy="103837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79074" y="5136877"/>
            <a:ext cx="2495006" cy="1040086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1948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42" y="435191"/>
            <a:ext cx="7428694" cy="6210142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657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剪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19"/>
          <a:stretch/>
        </p:blipFill>
        <p:spPr>
          <a:xfrm>
            <a:off x="3204352" y="2227036"/>
            <a:ext cx="2735296" cy="136467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90067" y="1038610"/>
            <a:ext cx="676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33CC"/>
                </a:solidFill>
              </a:rPr>
              <a:t>二级反应动力学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49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82" y="931742"/>
            <a:ext cx="8335537" cy="5428114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0008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84"/>
          <a:stretch/>
        </p:blipFill>
        <p:spPr>
          <a:xfrm>
            <a:off x="3219988" y="2388733"/>
            <a:ext cx="2704023" cy="74305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90067" y="1038610"/>
            <a:ext cx="676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33CC"/>
                </a:solidFill>
              </a:rPr>
              <a:t>准一级反应动力学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7788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27"/>
          <a:stretch/>
        </p:blipFill>
        <p:spPr>
          <a:xfrm>
            <a:off x="1787548" y="1803779"/>
            <a:ext cx="5387523" cy="6205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90067" y="1038610"/>
            <a:ext cx="676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33CC"/>
                </a:solidFill>
              </a:rPr>
              <a:t>平衡动力学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114800" y="2995683"/>
                <a:ext cx="7330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⇌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2995683"/>
                <a:ext cx="733021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10833" r="-2500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圆角矩形 7"/>
          <p:cNvSpPr/>
          <p:nvPr/>
        </p:nvSpPr>
        <p:spPr>
          <a:xfrm>
            <a:off x="2929365" y="3641518"/>
            <a:ext cx="978267" cy="1094169"/>
          </a:xfrm>
          <a:prstGeom prst="roundRect">
            <a:avLst>
              <a:gd name="adj" fmla="val 969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026960" y="3797624"/>
            <a:ext cx="78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[A]</a:t>
            </a:r>
            <a:r>
              <a:rPr lang="en-US" altLang="zh-CN" baseline="-25000" dirty="0"/>
              <a:t>0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3026960" y="4229875"/>
            <a:ext cx="78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[B]</a:t>
            </a:r>
            <a:r>
              <a:rPr lang="en-US" altLang="zh-CN" baseline="-25000" dirty="0"/>
              <a:t>0</a:t>
            </a:r>
            <a:endParaRPr lang="zh-CN" altLang="en-US" dirty="0"/>
          </a:p>
        </p:txBody>
      </p:sp>
      <p:sp>
        <p:nvSpPr>
          <p:cNvPr id="13" name="圆角矩形 12"/>
          <p:cNvSpPr/>
          <p:nvPr/>
        </p:nvSpPr>
        <p:spPr>
          <a:xfrm>
            <a:off x="5019747" y="3641518"/>
            <a:ext cx="978267" cy="1094169"/>
          </a:xfrm>
          <a:prstGeom prst="roundRect">
            <a:avLst>
              <a:gd name="adj" fmla="val 969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5117342" y="3797624"/>
            <a:ext cx="78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[A]</a:t>
            </a:r>
            <a:r>
              <a:rPr lang="en-US" altLang="zh-CN" baseline="-25000" dirty="0"/>
              <a:t>e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5117341" y="4229875"/>
            <a:ext cx="78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[B]</a:t>
            </a:r>
            <a:r>
              <a:rPr lang="en-US" altLang="zh-CN" baseline="-25000" dirty="0"/>
              <a:t>e</a:t>
            </a:r>
            <a:endParaRPr lang="zh-CN" altLang="en-US" dirty="0"/>
          </a:p>
        </p:txBody>
      </p:sp>
      <p:cxnSp>
        <p:nvCxnSpPr>
          <p:cNvPr id="17" name="直接箭头连接符 16"/>
          <p:cNvCxnSpPr/>
          <p:nvPr/>
        </p:nvCxnSpPr>
        <p:spPr>
          <a:xfrm>
            <a:off x="4114800" y="4166956"/>
            <a:ext cx="7330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2326789" y="5086436"/>
                <a:ext cx="44904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[A]</a:t>
                </a:r>
                <a:r>
                  <a:rPr lang="en-US" altLang="zh-CN" baseline="-25000" dirty="0"/>
                  <a:t>e</a:t>
                </a:r>
                <a:r>
                  <a:rPr lang="en-US" altLang="zh-CN" dirty="0"/>
                  <a:t> = [A]</a:t>
                </a:r>
                <a:r>
                  <a:rPr lang="en-US" altLang="zh-CN" baseline="-25000" dirty="0"/>
                  <a:t>0</a:t>
                </a:r>
                <a:r>
                  <a:rPr lang="en-US" altLang="zh-CN" dirty="0"/>
                  <a:t>- [</a:t>
                </a:r>
                <a14:m>
                  <m:oMath xmlns:m="http://schemas.openxmlformats.org/officeDocument/2006/math">
                    <m:r>
                      <a:rPr lang="el-GR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𝜒</m:t>
                    </m:r>
                  </m:oMath>
                </a14:m>
                <a:r>
                  <a:rPr lang="en-US" altLang="zh-CN" dirty="0"/>
                  <a:t>]</a:t>
                </a:r>
                <a:r>
                  <a:rPr lang="en-US" altLang="zh-CN" baseline="-25000" dirty="0"/>
                  <a:t>e</a:t>
                </a:r>
                <a:endParaRPr lang="zh-CN" altLang="en-US" baseline="-25000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789" y="5086436"/>
                <a:ext cx="4490422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2326789" y="5653736"/>
                <a:ext cx="44904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[B]</a:t>
                </a:r>
                <a:r>
                  <a:rPr lang="en-US" altLang="zh-CN" baseline="-25000" dirty="0"/>
                  <a:t>e</a:t>
                </a:r>
                <a:r>
                  <a:rPr lang="en-US" altLang="zh-CN" dirty="0"/>
                  <a:t> = [B]</a:t>
                </a:r>
                <a:r>
                  <a:rPr lang="en-US" altLang="zh-CN" baseline="-25000" dirty="0"/>
                  <a:t>0</a:t>
                </a:r>
                <a:r>
                  <a:rPr lang="en-US" altLang="zh-CN" dirty="0"/>
                  <a:t>+ [</a:t>
                </a:r>
                <a14:m>
                  <m:oMath xmlns:m="http://schemas.openxmlformats.org/officeDocument/2006/math">
                    <m:r>
                      <a:rPr lang="el-GR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𝜒</m:t>
                    </m:r>
                  </m:oMath>
                </a14:m>
                <a:r>
                  <a:rPr lang="en-US" altLang="zh-CN" dirty="0"/>
                  <a:t>]</a:t>
                </a:r>
                <a:r>
                  <a:rPr lang="en-US" altLang="zh-CN" baseline="-25000" dirty="0"/>
                  <a:t>e</a:t>
                </a:r>
                <a:endParaRPr lang="zh-CN" altLang="en-US" baseline="-25000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789" y="5653736"/>
                <a:ext cx="4490422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434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300" y="1858937"/>
            <a:ext cx="5814322" cy="412948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486298" y="862147"/>
            <a:ext cx="4171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33CC"/>
                </a:solidFill>
              </a:rPr>
              <a:t>反应决速步</a:t>
            </a:r>
            <a:r>
              <a:rPr lang="en-US" altLang="zh-CN" b="1" dirty="0">
                <a:solidFill>
                  <a:srgbClr val="0033CC"/>
                </a:solidFill>
              </a:rPr>
              <a:t>(rate-determining step, </a:t>
            </a:r>
            <a:r>
              <a:rPr lang="en-US" altLang="zh-CN" b="1" dirty="0" err="1">
                <a:solidFill>
                  <a:srgbClr val="0033CC"/>
                </a:solidFill>
              </a:rPr>
              <a:t>rds</a:t>
            </a:r>
            <a:r>
              <a:rPr lang="en-US" altLang="zh-CN" b="1" dirty="0">
                <a:solidFill>
                  <a:srgbClr val="0033CC"/>
                </a:solidFill>
              </a:rPr>
              <a:t>)</a:t>
            </a:r>
            <a:endParaRPr lang="zh-CN" altLang="en-US" b="1" dirty="0">
              <a:solidFill>
                <a:srgbClr val="0033CC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09026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屏幕剪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08"/>
          <a:stretch/>
        </p:blipFill>
        <p:spPr>
          <a:xfrm>
            <a:off x="2119775" y="1366284"/>
            <a:ext cx="4767972" cy="2448267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62"/>
          <a:stretch/>
        </p:blipFill>
        <p:spPr>
          <a:xfrm>
            <a:off x="3203960" y="5064880"/>
            <a:ext cx="2763376" cy="109552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910237" y="5039143"/>
            <a:ext cx="3057099" cy="1095528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4531057" y="4080683"/>
            <a:ext cx="0" cy="736979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190067" y="1038610"/>
            <a:ext cx="676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33CC"/>
                </a:solidFill>
              </a:rPr>
              <a:t>平衡动力学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9343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13"/>
          <a:stretch/>
        </p:blipFill>
        <p:spPr>
          <a:xfrm>
            <a:off x="562460" y="2634017"/>
            <a:ext cx="8114133" cy="2524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90067" y="1038610"/>
            <a:ext cx="676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33CC"/>
                </a:solidFill>
              </a:rPr>
              <a:t>反应计量式与速率定律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4331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95663" y="2454443"/>
            <a:ext cx="635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5. </a:t>
            </a:r>
            <a:r>
              <a:rPr lang="zh-CN" altLang="en-US" sz="2400" b="1" dirty="0"/>
              <a:t>复杂反应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2264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剪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7" r="55035" b="30627"/>
          <a:stretch/>
        </p:blipFill>
        <p:spPr>
          <a:xfrm>
            <a:off x="998999" y="1945087"/>
            <a:ext cx="2060812" cy="168521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90067" y="1038610"/>
            <a:ext cx="676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33CC"/>
                </a:solidFill>
              </a:rPr>
              <a:t>复杂反应动力学</a:t>
            </a:r>
            <a:r>
              <a:rPr lang="en-US" altLang="zh-CN" b="1" dirty="0">
                <a:solidFill>
                  <a:srgbClr val="0033CC"/>
                </a:solidFill>
              </a:rPr>
              <a:t>——</a:t>
            </a:r>
            <a:r>
              <a:rPr lang="zh-CN" altLang="en-US" b="1" dirty="0">
                <a:solidFill>
                  <a:srgbClr val="0033CC"/>
                </a:solidFill>
              </a:rPr>
              <a:t>稳态动力学</a:t>
            </a: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25"/>
          <a:stretch/>
        </p:blipFill>
        <p:spPr>
          <a:xfrm>
            <a:off x="4864194" y="3753533"/>
            <a:ext cx="2399651" cy="1962424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89" r="43237"/>
          <a:stretch/>
        </p:blipFill>
        <p:spPr>
          <a:xfrm>
            <a:off x="4174106" y="2957124"/>
            <a:ext cx="3779828" cy="67318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3687608" y="2168176"/>
            <a:ext cx="0" cy="354778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右箭头 9"/>
          <p:cNvSpPr/>
          <p:nvPr/>
        </p:nvSpPr>
        <p:spPr>
          <a:xfrm>
            <a:off x="4174106" y="5179486"/>
            <a:ext cx="343303" cy="313898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823284" y="1038610"/>
            <a:ext cx="2646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稳态近似</a:t>
            </a:r>
            <a:r>
              <a:rPr lang="en-US" altLang="zh-CN" b="1" dirty="0">
                <a:solidFill>
                  <a:srgbClr val="FF0000"/>
                </a:solidFill>
              </a:rPr>
              <a:t>(</a:t>
            </a:r>
            <a:r>
              <a:rPr lang="en-US" altLang="zh-CN" b="1" dirty="0" err="1">
                <a:solidFill>
                  <a:srgbClr val="FF0000"/>
                </a:solidFill>
              </a:rPr>
              <a:t>SSA</a:t>
            </a:r>
            <a:r>
              <a:rPr lang="en-US" altLang="zh-CN" b="1" dirty="0">
                <a:solidFill>
                  <a:srgbClr val="FF0000"/>
                </a:solidFill>
              </a:rPr>
              <a:t>)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0850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90067" y="1038610"/>
            <a:ext cx="676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33CC"/>
                </a:solidFill>
              </a:rPr>
              <a:t>复杂反应动力学</a:t>
            </a:r>
            <a:r>
              <a:rPr lang="en-US" altLang="zh-CN" b="1" dirty="0">
                <a:solidFill>
                  <a:srgbClr val="0033CC"/>
                </a:solidFill>
              </a:rPr>
              <a:t>——</a:t>
            </a:r>
            <a:r>
              <a:rPr lang="zh-CN" altLang="en-US" b="1" dirty="0">
                <a:solidFill>
                  <a:srgbClr val="0033CC"/>
                </a:solidFill>
              </a:rPr>
              <a:t>稳态动力学</a:t>
            </a:r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00"/>
          <a:stretch/>
        </p:blipFill>
        <p:spPr>
          <a:xfrm>
            <a:off x="673288" y="2137516"/>
            <a:ext cx="2554540" cy="1686160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04" b="26057"/>
          <a:stretch/>
        </p:blipFill>
        <p:spPr>
          <a:xfrm>
            <a:off x="4147389" y="3306895"/>
            <a:ext cx="3998835" cy="2409062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3687608" y="2168176"/>
            <a:ext cx="0" cy="354778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右箭头 9"/>
          <p:cNvSpPr/>
          <p:nvPr/>
        </p:nvSpPr>
        <p:spPr>
          <a:xfrm>
            <a:off x="3804086" y="5179486"/>
            <a:ext cx="343303" cy="313898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6041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90067" y="1038610"/>
            <a:ext cx="676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33CC"/>
                </a:solidFill>
              </a:rPr>
              <a:t>复杂反应动力学</a:t>
            </a:r>
            <a:r>
              <a:rPr lang="en-US" altLang="zh-CN" b="1" dirty="0">
                <a:solidFill>
                  <a:srgbClr val="0033CC"/>
                </a:solidFill>
              </a:rPr>
              <a:t>——</a:t>
            </a:r>
            <a:r>
              <a:rPr lang="zh-CN" altLang="en-US" b="1" dirty="0">
                <a:solidFill>
                  <a:srgbClr val="0033CC"/>
                </a:solidFill>
              </a:rPr>
              <a:t>稳态动力学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3687608" y="2168176"/>
            <a:ext cx="0" cy="354778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8" r="52308" b="52823"/>
          <a:stretch/>
        </p:blipFill>
        <p:spPr>
          <a:xfrm>
            <a:off x="1097245" y="2168176"/>
            <a:ext cx="1931187" cy="2077212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02" r="39139"/>
          <a:stretch/>
        </p:blipFill>
        <p:spPr>
          <a:xfrm>
            <a:off x="3957850" y="3470535"/>
            <a:ext cx="3868401" cy="2245422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4228697" y="5147402"/>
            <a:ext cx="343303" cy="313898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5374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984" y="2929675"/>
            <a:ext cx="6707366" cy="388051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b="8075"/>
          <a:stretch/>
        </p:blipFill>
        <p:spPr>
          <a:xfrm>
            <a:off x="1501617" y="529389"/>
            <a:ext cx="6670781" cy="2702711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2429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952" y="2518318"/>
            <a:ext cx="3765612" cy="3540319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0438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94" y="454525"/>
            <a:ext cx="8043592" cy="6290445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8612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21"/>
          <a:stretch/>
        </p:blipFill>
        <p:spPr>
          <a:xfrm>
            <a:off x="4041797" y="3983692"/>
            <a:ext cx="2304199" cy="74305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90067" y="1038610"/>
            <a:ext cx="676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33CC"/>
                </a:solidFill>
              </a:rPr>
              <a:t>应用稳态近似（</a:t>
            </a:r>
            <a:r>
              <a:rPr lang="en-US" altLang="zh-CN" b="1" dirty="0" err="1">
                <a:solidFill>
                  <a:srgbClr val="0033CC"/>
                </a:solidFill>
              </a:rPr>
              <a:t>SSA</a:t>
            </a:r>
            <a:r>
              <a:rPr lang="zh-CN" altLang="en-US" b="1" dirty="0">
                <a:solidFill>
                  <a:srgbClr val="0033CC"/>
                </a:solidFill>
              </a:rPr>
              <a:t>）预测反应级数变化</a:t>
            </a: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557" r="71350"/>
          <a:stretch/>
        </p:blipFill>
        <p:spPr>
          <a:xfrm>
            <a:off x="7011840" y="3992319"/>
            <a:ext cx="1550220" cy="637468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8" r="52308" b="71161"/>
          <a:stretch/>
        </p:blipFill>
        <p:spPr>
          <a:xfrm>
            <a:off x="1071754" y="2426799"/>
            <a:ext cx="1931187" cy="1269765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35" t="83239" r="39138"/>
          <a:stretch/>
        </p:blipFill>
        <p:spPr>
          <a:xfrm>
            <a:off x="1071754" y="3942066"/>
            <a:ext cx="2970043" cy="7379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7095" y="1540042"/>
            <a:ext cx="105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回顾：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932332" y="5118302"/>
                <a:ext cx="82477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𝑏𝑜𝑡h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𝑎𝑟𝑒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𝑒𝑥𝑐𝑒𝑠𝑠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𝑡h𝑒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𝑏𝑒𝑔𝑖𝑛𝑛𝑖𝑛𝑔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332" y="5118302"/>
                <a:ext cx="8247718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665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右箭头 11"/>
          <p:cNvSpPr/>
          <p:nvPr/>
        </p:nvSpPr>
        <p:spPr>
          <a:xfrm>
            <a:off x="647815" y="4154104"/>
            <a:ext cx="343303" cy="313898"/>
          </a:xfrm>
          <a:prstGeom prst="rightArrow">
            <a:avLst/>
          </a:prstGeom>
          <a:solidFill>
            <a:srgbClr val="FFC1C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3509950" y="4193494"/>
            <a:ext cx="343303" cy="313898"/>
          </a:xfrm>
          <a:prstGeom prst="rightArrow">
            <a:avLst/>
          </a:prstGeom>
          <a:solidFill>
            <a:srgbClr val="FF9B9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>
            <a:off x="6507266" y="4198270"/>
            <a:ext cx="343303" cy="313898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225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486298" y="862147"/>
            <a:ext cx="4171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33CC"/>
                </a:solidFill>
              </a:rPr>
              <a:t>速率和速率常数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11" y="1794728"/>
            <a:ext cx="4967824" cy="387455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r="75539"/>
          <a:stretch/>
        </p:blipFill>
        <p:spPr>
          <a:xfrm>
            <a:off x="5968041" y="4309854"/>
            <a:ext cx="1701539" cy="558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761" y="3154154"/>
            <a:ext cx="3757351" cy="1155700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1185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734" y="2090550"/>
            <a:ext cx="3086531" cy="267689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90067" y="1038610"/>
            <a:ext cx="676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33CC"/>
                </a:solidFill>
              </a:rPr>
              <a:t>饱和动力学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65331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05" y="1075823"/>
            <a:ext cx="8557638" cy="4759713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2490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90067" y="1038610"/>
            <a:ext cx="676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33CC"/>
                </a:solidFill>
              </a:rPr>
              <a:t>预先快速平衡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928004" y="2672462"/>
            <a:ext cx="5258860" cy="1148552"/>
            <a:chOff x="1928004" y="2672462"/>
            <a:chExt cx="5258860" cy="1148552"/>
          </a:xfrm>
        </p:grpSpPr>
        <p:pic>
          <p:nvPicPr>
            <p:cNvPr id="4" name="图片 3" descr="屏幕剪辑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503"/>
            <a:stretch/>
          </p:blipFill>
          <p:spPr>
            <a:xfrm>
              <a:off x="4040166" y="2672462"/>
              <a:ext cx="3146698" cy="1148552"/>
            </a:xfrm>
            <a:prstGeom prst="rect">
              <a:avLst/>
            </a:prstGeom>
          </p:spPr>
        </p:pic>
        <p:pic>
          <p:nvPicPr>
            <p:cNvPr id="6" name="图片 5" descr="屏幕剪辑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021"/>
            <a:stretch/>
          </p:blipFill>
          <p:spPr>
            <a:xfrm>
              <a:off x="1928004" y="2826067"/>
              <a:ext cx="2955406" cy="953054"/>
            </a:xfrm>
            <a:prstGeom prst="rect">
              <a:avLst/>
            </a:prstGeom>
          </p:spPr>
        </p:pic>
      </p:grp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080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95663" y="2454443"/>
            <a:ext cx="635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7. </a:t>
            </a:r>
            <a:r>
              <a:rPr lang="zh-CN" altLang="en-US" sz="2400" b="1" dirty="0"/>
              <a:t>速率常数的计算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2399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067" y="2285749"/>
            <a:ext cx="2924583" cy="2838846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814" y="2295275"/>
            <a:ext cx="3134162" cy="28293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90067" y="1038610"/>
            <a:ext cx="676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33CC"/>
                </a:solidFill>
              </a:rPr>
              <a:t>Marcus</a:t>
            </a:r>
            <a:r>
              <a:rPr lang="zh-CN" altLang="en-US" b="1" dirty="0">
                <a:solidFill>
                  <a:srgbClr val="0033CC"/>
                </a:solidFill>
              </a:rPr>
              <a:t>理论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259106" y="5817736"/>
            <a:ext cx="4625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en-US" dirty="0">
                <a:solidFill>
                  <a:srgbClr val="FF0000"/>
                </a:solidFill>
              </a:rPr>
              <a:t>用抛物线对</a:t>
            </a:r>
            <a:r>
              <a:rPr lang="en-US" altLang="zh-CN" dirty="0">
                <a:solidFill>
                  <a:srgbClr val="FF0000"/>
                </a:solidFill>
              </a:rPr>
              <a:t>Morse</a:t>
            </a:r>
            <a:r>
              <a:rPr lang="zh-CN" altLang="en-US" dirty="0">
                <a:solidFill>
                  <a:srgbClr val="FF0000"/>
                </a:solidFill>
              </a:rPr>
              <a:t>势能进行近似模拟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9006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90067" y="1038610"/>
            <a:ext cx="676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33CC"/>
                </a:solidFill>
              </a:rPr>
              <a:t>固有能垒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3091724"/>
              </p:ext>
            </p:extLst>
          </p:nvPr>
        </p:nvGraphicFramePr>
        <p:xfrm>
          <a:off x="1016305" y="1636278"/>
          <a:ext cx="3954980" cy="379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CS ChemDraw Drawing" r:id="rId3" imgW="2712405" imgH="260010" progId="ChemDraw.Document.6.0">
                  <p:embed/>
                </p:oleObj>
              </mc:Choice>
              <mc:Fallback>
                <p:oleObj name="CS ChemDraw Drawing" r:id="rId3" imgW="2712405" imgH="260010" progId="ChemDraw.Document.6.0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6305" y="1636278"/>
                        <a:ext cx="3954980" cy="3795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4191554"/>
              </p:ext>
            </p:extLst>
          </p:nvPr>
        </p:nvGraphicFramePr>
        <p:xfrm>
          <a:off x="1016305" y="2693702"/>
          <a:ext cx="4035977" cy="962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CS ChemDraw Drawing" r:id="rId5" imgW="2768863" imgH="660960" progId="ChemDraw.Document.6.0">
                  <p:embed/>
                </p:oleObj>
              </mc:Choice>
              <mc:Fallback>
                <p:oleObj name="CS ChemDraw Drawing" r:id="rId5" imgW="2768863" imgH="660960" progId="ChemDraw.Document.6.0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6305" y="2693702"/>
                        <a:ext cx="4035977" cy="9627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5494983" y="3313888"/>
            <a:ext cx="2823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1600" dirty="0">
                <a:latin typeface="Calibri" panose="020F0502020204030204" pitchFamily="34" charset="0"/>
                <a:cs typeface="Arial" panose="020B0604020202020204" pitchFamily="34" charset="0"/>
              </a:rPr>
              <a:t>Δ</a:t>
            </a:r>
            <a:r>
              <a:rPr lang="en-US" altLang="zh-CN" sz="1600" i="1" dirty="0">
                <a:latin typeface="Calibri" panose="020F0502020204030204" pitchFamily="34" charset="0"/>
                <a:cs typeface="Arial" panose="020B0604020202020204" pitchFamily="34" charset="0"/>
              </a:rPr>
              <a:t>G</a:t>
            </a:r>
            <a:r>
              <a:rPr lang="en-US" altLang="zh-CN" sz="1600" baseline="30000" dirty="0">
                <a:latin typeface="Calibri" panose="020F0502020204030204" pitchFamily="34" charset="0"/>
                <a:cs typeface="Arial" panose="020B0604020202020204" pitchFamily="34" charset="0"/>
              </a:rPr>
              <a:t>ǂ</a:t>
            </a:r>
            <a:r>
              <a:rPr lang="en-US" altLang="zh-CN" sz="1600" dirty="0">
                <a:latin typeface="Calibri" panose="020F0502020204030204" pitchFamily="34" charset="0"/>
                <a:cs typeface="Arial" panose="020B0604020202020204" pitchFamily="34" charset="0"/>
              </a:rPr>
              <a:t> = 41.8 kcal/</a:t>
            </a:r>
            <a:r>
              <a:rPr lang="en-US" altLang="zh-CN" sz="1600" dirty="0" err="1">
                <a:latin typeface="Calibri" panose="020F0502020204030204" pitchFamily="34" charset="0"/>
                <a:cs typeface="Arial" panose="020B0604020202020204" pitchFamily="34" charset="0"/>
              </a:rPr>
              <a:t>mol</a:t>
            </a:r>
            <a:endParaRPr lang="zh-CN" altLang="en-US" sz="1600" dirty="0">
              <a:latin typeface="Calibri" panose="020F050202020403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94983" y="2745882"/>
            <a:ext cx="2823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1600" dirty="0">
                <a:latin typeface="Calibri" panose="020F0502020204030204" pitchFamily="34" charset="0"/>
                <a:cs typeface="Arial" panose="020B0604020202020204" pitchFamily="34" charset="0"/>
              </a:rPr>
              <a:t>Δ</a:t>
            </a:r>
            <a:r>
              <a:rPr lang="en-US" altLang="zh-CN" sz="1600" i="1" dirty="0">
                <a:latin typeface="Calibri" panose="020F0502020204030204" pitchFamily="34" charset="0"/>
                <a:cs typeface="Arial" panose="020B0604020202020204" pitchFamily="34" charset="0"/>
              </a:rPr>
              <a:t>G</a:t>
            </a:r>
            <a:r>
              <a:rPr lang="en-US" altLang="zh-CN" sz="1600" baseline="30000" dirty="0">
                <a:latin typeface="Calibri" panose="020F0502020204030204" pitchFamily="34" charset="0"/>
                <a:cs typeface="Arial" panose="020B0604020202020204" pitchFamily="34" charset="0"/>
              </a:rPr>
              <a:t>ǂ</a:t>
            </a:r>
            <a:r>
              <a:rPr lang="en-US" altLang="zh-CN" sz="1600" dirty="0">
                <a:latin typeface="Calibri" panose="020F0502020204030204" pitchFamily="34" charset="0"/>
                <a:cs typeface="Arial" panose="020B0604020202020204" pitchFamily="34" charset="0"/>
              </a:rPr>
              <a:t> = 23.7 kcal/</a:t>
            </a:r>
            <a:r>
              <a:rPr lang="en-US" altLang="zh-CN" sz="1600" dirty="0" err="1">
                <a:latin typeface="Calibri" panose="020F0502020204030204" pitchFamily="34" charset="0"/>
                <a:cs typeface="Arial" panose="020B0604020202020204" pitchFamily="34" charset="0"/>
              </a:rPr>
              <a:t>mol</a:t>
            </a:r>
            <a:endParaRPr lang="zh-CN" altLang="en-US" sz="1600" dirty="0">
              <a:latin typeface="Calibri" panose="020F0502020204030204" pitchFamily="34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837939" y="2279249"/>
            <a:ext cx="439270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17372" y="2410257"/>
            <a:ext cx="1472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</a:rPr>
              <a:t>自交换反应：</a:t>
            </a:r>
          </a:p>
        </p:txBody>
      </p:sp>
      <p:pic>
        <p:nvPicPr>
          <p:cNvPr id="17" name="内容占位符 3" descr="屏幕剪辑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5" r="44130" b="70731"/>
          <a:stretch/>
        </p:blipFill>
        <p:spPr>
          <a:xfrm>
            <a:off x="2442882" y="4070864"/>
            <a:ext cx="4258235" cy="2053947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494982" y="1653117"/>
            <a:ext cx="3641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1600" dirty="0">
                <a:solidFill>
                  <a:srgbClr val="FF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Δ</a:t>
            </a:r>
            <a:r>
              <a:rPr lang="en-US" altLang="zh-CN" sz="1600" i="1" dirty="0">
                <a:solidFill>
                  <a:srgbClr val="FF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G</a:t>
            </a:r>
            <a:r>
              <a:rPr lang="en-US" altLang="zh-CN" sz="1600" baseline="-25000" dirty="0">
                <a:solidFill>
                  <a:srgbClr val="FF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600" baseline="30000" dirty="0">
                <a:solidFill>
                  <a:srgbClr val="FF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ǂ</a:t>
            </a:r>
            <a:r>
              <a:rPr lang="en-US" altLang="zh-CN" sz="1600" dirty="0">
                <a:solidFill>
                  <a:srgbClr val="FF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Calibri" panose="020F0502020204030204" pitchFamily="34" charset="0"/>
                <a:cs typeface="Arial" panose="020B0604020202020204" pitchFamily="34" charset="0"/>
              </a:rPr>
              <a:t>= (23.7 + 41.8)/2 = 32.8 kcal/</a:t>
            </a:r>
            <a:r>
              <a:rPr lang="en-US" altLang="zh-CN" sz="1600" dirty="0" err="1">
                <a:latin typeface="Calibri" panose="020F0502020204030204" pitchFamily="34" charset="0"/>
                <a:cs typeface="Arial" panose="020B0604020202020204" pitchFamily="34" charset="0"/>
              </a:rPr>
              <a:t>mol</a:t>
            </a:r>
            <a:endParaRPr lang="zh-CN" altLang="en-US" sz="1600" dirty="0">
              <a:latin typeface="Calibri" panose="020F0502020204030204" pitchFamily="34" charset="0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4502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65"/>
          <a:stretch/>
        </p:blipFill>
        <p:spPr>
          <a:xfrm>
            <a:off x="3221330" y="4387036"/>
            <a:ext cx="2847777" cy="68145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90067" y="1038610"/>
            <a:ext cx="676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33CC"/>
                </a:solidFill>
              </a:rPr>
              <a:t>抛物线分析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78015" y="1667757"/>
            <a:ext cx="3264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1</a:t>
            </a:r>
            <a:r>
              <a:rPr lang="zh-CN" altLang="en-US" sz="1400" dirty="0"/>
              <a:t>）左右平移，使交点为</a:t>
            </a:r>
            <a:r>
              <a:rPr lang="en-US" altLang="zh-CN" sz="1400" dirty="0"/>
              <a:t>32.8 kcal/</a:t>
            </a:r>
            <a:r>
              <a:rPr lang="en-US" altLang="zh-CN" sz="1400" dirty="0" err="1"/>
              <a:t>mol</a:t>
            </a:r>
            <a:endParaRPr lang="zh-CN" altLang="en-US" sz="1400" dirty="0"/>
          </a:p>
        </p:txBody>
      </p:sp>
      <p:sp>
        <p:nvSpPr>
          <p:cNvPr id="15" name="文本框 14"/>
          <p:cNvSpPr txBox="1"/>
          <p:nvPr/>
        </p:nvSpPr>
        <p:spPr>
          <a:xfrm>
            <a:off x="4927974" y="1676834"/>
            <a:ext cx="3965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</a:t>
            </a:r>
            <a:r>
              <a:rPr lang="zh-CN" altLang="en-US" sz="1400" dirty="0"/>
              <a:t>）上下平移，热力学符合 </a:t>
            </a:r>
            <a:r>
              <a:rPr lang="en-US" altLang="zh-CN" sz="1400" dirty="0"/>
              <a:t>(</a:t>
            </a:r>
            <a:r>
              <a:rPr lang="el-GR" altLang="zh-CN" sz="1400" dirty="0">
                <a:latin typeface="Calibri" panose="020F0502020204030204" pitchFamily="34" charset="0"/>
                <a:cs typeface="Arial" panose="020B0604020202020204" pitchFamily="34" charset="0"/>
              </a:rPr>
              <a:t>Δ</a:t>
            </a:r>
            <a:r>
              <a:rPr lang="en-US" altLang="zh-CN" sz="1400" i="1" dirty="0" err="1">
                <a:latin typeface="Calibri" panose="020F0502020204030204" pitchFamily="34" charset="0"/>
                <a:cs typeface="Arial" panose="020B0604020202020204" pitchFamily="34" charset="0"/>
              </a:rPr>
              <a:t>G</a:t>
            </a:r>
            <a:r>
              <a:rPr lang="en-US" altLang="zh-CN" sz="1400" baseline="30000" dirty="0" err="1">
                <a:latin typeface="Calibri" panose="020F0502020204030204" pitchFamily="34" charset="0"/>
                <a:cs typeface="Arial" panose="020B0604020202020204" pitchFamily="34" charset="0"/>
              </a:rPr>
              <a:t>0</a:t>
            </a:r>
            <a:r>
              <a:rPr lang="en-US" altLang="zh-CN" sz="1400" dirty="0">
                <a:latin typeface="Calibri" panose="020F0502020204030204" pitchFamily="34" charset="0"/>
                <a:cs typeface="Arial" panose="020B0604020202020204" pitchFamily="34" charset="0"/>
              </a:rPr>
              <a:t> = -23.4 kcal/</a:t>
            </a:r>
            <a:r>
              <a:rPr lang="en-US" altLang="zh-CN" sz="1400" dirty="0" err="1">
                <a:latin typeface="Calibri" panose="020F0502020204030204" pitchFamily="34" charset="0"/>
                <a:cs typeface="Arial" panose="020B0604020202020204" pitchFamily="34" charset="0"/>
              </a:rPr>
              <a:t>mol</a:t>
            </a:r>
            <a:r>
              <a:rPr lang="en-US" altLang="zh-CN" sz="1400" dirty="0"/>
              <a:t>)</a:t>
            </a:r>
            <a:endParaRPr lang="zh-CN" altLang="en-US" sz="1400" dirty="0"/>
          </a:p>
        </p:txBody>
      </p:sp>
      <p:grpSp>
        <p:nvGrpSpPr>
          <p:cNvPr id="36" name="组合 35"/>
          <p:cNvGrpSpPr/>
          <p:nvPr/>
        </p:nvGrpSpPr>
        <p:grpSpPr>
          <a:xfrm>
            <a:off x="978015" y="2097446"/>
            <a:ext cx="7099184" cy="2348930"/>
            <a:chOff x="978015" y="2097446"/>
            <a:chExt cx="7099184" cy="2348930"/>
          </a:xfrm>
        </p:grpSpPr>
        <p:pic>
          <p:nvPicPr>
            <p:cNvPr id="12" name="内容占位符 3" descr="屏幕剪辑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788" b="71100"/>
            <a:stretch/>
          </p:blipFill>
          <p:spPr>
            <a:xfrm>
              <a:off x="1093694" y="2097446"/>
              <a:ext cx="3033250" cy="1922241"/>
            </a:xfrm>
            <a:prstGeom prst="rect">
              <a:avLst/>
            </a:prstGeom>
          </p:spPr>
        </p:pic>
        <p:pic>
          <p:nvPicPr>
            <p:cNvPr id="14" name="内容占位符 3" descr="屏幕剪辑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799" t="40062" b="27372"/>
            <a:stretch/>
          </p:blipFill>
          <p:spPr>
            <a:xfrm>
              <a:off x="5044770" y="2145863"/>
              <a:ext cx="3032429" cy="2166067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978015" y="2097446"/>
              <a:ext cx="212052" cy="2961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1028702" y="3918960"/>
              <a:ext cx="212052" cy="2961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4988743" y="2127702"/>
              <a:ext cx="212052" cy="2961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6348226" y="2119710"/>
              <a:ext cx="212052" cy="2961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4938744" y="4150246"/>
              <a:ext cx="212052" cy="2961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6" name="直接箭头连接符 25"/>
          <p:cNvCxnSpPr/>
          <p:nvPr/>
        </p:nvCxnSpPr>
        <p:spPr>
          <a:xfrm flipH="1">
            <a:off x="6069107" y="2741105"/>
            <a:ext cx="491171" cy="4877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6520234" y="2487489"/>
            <a:ext cx="1472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</a:rPr>
              <a:t>过渡态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510855" y="4526668"/>
            <a:ext cx="1472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Marcus</a:t>
            </a:r>
            <a:r>
              <a:rPr lang="zh-CN" altLang="en-US" b="1" dirty="0">
                <a:solidFill>
                  <a:srgbClr val="FF0000"/>
                </a:solidFill>
              </a:rPr>
              <a:t>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3221330" y="5402981"/>
                <a:ext cx="4127732" cy="4636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400" i="1" smtClean="0">
                          <a:latin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  <m:t>ǂ</m:t>
                          </m:r>
                        </m:sup>
                      </m:sSup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=32.8+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−23.4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（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−23.4</m:t>
                              </m:r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）</m:t>
                              </m:r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×32.8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=22.1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𝑘𝑐𝑎𝑙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𝑚𝑜𝑙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330" y="5402981"/>
                <a:ext cx="4127732" cy="46365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5463712" y="6105562"/>
                <a:ext cx="1854354" cy="249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𝑒𝑥𝑝𝑡</m:t>
                          </m:r>
                        </m:sub>
                        <m:sup>
                          <m: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  <m:t>ǂ</m:t>
                          </m:r>
                        </m:sup>
                      </m:sSubSup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=22.7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𝑘𝑐𝑎𝑙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𝑚𝑜𝑙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712" y="6105562"/>
                <a:ext cx="1854354" cy="249235"/>
              </a:xfrm>
              <a:prstGeom prst="rect">
                <a:avLst/>
              </a:prstGeom>
              <a:blipFill rotWithShape="0">
                <a:blip r:embed="rId5"/>
                <a:stretch>
                  <a:fillRect l="-1645" t="-2500" r="-1645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图片 34" descr="屏幕剪辑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15" r="64122"/>
          <a:stretch/>
        </p:blipFill>
        <p:spPr>
          <a:xfrm>
            <a:off x="7210345" y="2415840"/>
            <a:ext cx="1487177" cy="562728"/>
          </a:xfrm>
          <a:prstGeom prst="rect">
            <a:avLst/>
          </a:prstGeom>
        </p:spPr>
      </p:pic>
      <p:sp>
        <p:nvSpPr>
          <p:cNvPr id="20" name="灯片编号占位符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9680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屏幕剪辑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09" r="68879"/>
          <a:stretch/>
        </p:blipFill>
        <p:spPr>
          <a:xfrm>
            <a:off x="4505882" y="2054519"/>
            <a:ext cx="2585199" cy="4406469"/>
          </a:xfrm>
        </p:spPr>
      </p:pic>
      <p:sp>
        <p:nvSpPr>
          <p:cNvPr id="5" name="文本框 4"/>
          <p:cNvSpPr txBox="1"/>
          <p:nvPr/>
        </p:nvSpPr>
        <p:spPr>
          <a:xfrm>
            <a:off x="1190067" y="1038610"/>
            <a:ext cx="676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33CC"/>
                </a:solidFill>
              </a:rPr>
              <a:t>Marcus</a:t>
            </a:r>
            <a:r>
              <a:rPr lang="zh-CN" altLang="en-US" b="1" dirty="0">
                <a:solidFill>
                  <a:srgbClr val="0033CC"/>
                </a:solidFill>
              </a:rPr>
              <a:t>反转</a:t>
            </a:r>
          </a:p>
        </p:txBody>
      </p:sp>
      <p:pic>
        <p:nvPicPr>
          <p:cNvPr id="7" name="内容占位符 3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4" t="38309" r="39688" b="20362"/>
          <a:stretch/>
        </p:blipFill>
        <p:spPr>
          <a:xfrm>
            <a:off x="1656232" y="2054519"/>
            <a:ext cx="2256888" cy="295207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586753" y="4392706"/>
            <a:ext cx="887506" cy="613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095093" y="4392706"/>
            <a:ext cx="887506" cy="748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702424" y="2054519"/>
            <a:ext cx="280175" cy="285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572000" y="2054519"/>
            <a:ext cx="280175" cy="285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950993" y="4802744"/>
            <a:ext cx="280175" cy="285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9891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965" y="501314"/>
            <a:ext cx="7401930" cy="6176846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9063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838" y="2299657"/>
            <a:ext cx="2953162" cy="3000794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02" r="56187"/>
          <a:stretch/>
        </p:blipFill>
        <p:spPr>
          <a:xfrm>
            <a:off x="5662613" y="3042800"/>
            <a:ext cx="2654535" cy="42974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90067" y="1038610"/>
            <a:ext cx="676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33CC"/>
                </a:solidFill>
              </a:rPr>
              <a:t>电子转移</a:t>
            </a:r>
            <a:r>
              <a:rPr lang="en-US" altLang="zh-CN" b="1" dirty="0">
                <a:solidFill>
                  <a:srgbClr val="0033CC"/>
                </a:solidFill>
              </a:rPr>
              <a:t>—</a:t>
            </a:r>
            <a:r>
              <a:rPr lang="zh-CN" altLang="en-US" b="1" dirty="0">
                <a:solidFill>
                  <a:srgbClr val="0033CC"/>
                </a:solidFill>
              </a:rPr>
              <a:t>重组能</a:t>
            </a: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187" b="43170"/>
          <a:stretch/>
        </p:blipFill>
        <p:spPr>
          <a:xfrm>
            <a:off x="5510896" y="3983983"/>
            <a:ext cx="2654535" cy="79040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510896" y="3069842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重组能</a:t>
            </a:r>
          </a:p>
        </p:txBody>
      </p:sp>
      <p:cxnSp>
        <p:nvCxnSpPr>
          <p:cNvPr id="8" name="直接箭头连接符 7"/>
          <p:cNvCxnSpPr/>
          <p:nvPr/>
        </p:nvCxnSpPr>
        <p:spPr>
          <a:xfrm>
            <a:off x="6812725" y="2531361"/>
            <a:ext cx="181202" cy="552445"/>
          </a:xfrm>
          <a:prstGeom prst="straightConnector1">
            <a:avLst/>
          </a:prstGeom>
          <a:ln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6365961" y="2203035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rgbClr val="0033CC"/>
                </a:solidFill>
              </a:rPr>
              <a:t>内部</a:t>
            </a:r>
          </a:p>
        </p:txBody>
      </p:sp>
      <p:sp>
        <p:nvSpPr>
          <p:cNvPr id="11" name="矩形 10"/>
          <p:cNvSpPr/>
          <p:nvPr/>
        </p:nvSpPr>
        <p:spPr>
          <a:xfrm>
            <a:off x="7507907" y="2201916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rgbClr val="0033CC"/>
                </a:solidFill>
              </a:rPr>
              <a:t>溶剂</a:t>
            </a:r>
          </a:p>
        </p:txBody>
      </p:sp>
      <p:cxnSp>
        <p:nvCxnSpPr>
          <p:cNvPr id="14" name="直接箭头连接符 13"/>
          <p:cNvCxnSpPr/>
          <p:nvPr/>
        </p:nvCxnSpPr>
        <p:spPr>
          <a:xfrm flipH="1">
            <a:off x="7483482" y="2531361"/>
            <a:ext cx="181202" cy="552445"/>
          </a:xfrm>
          <a:prstGeom prst="straightConnector1">
            <a:avLst/>
          </a:prstGeom>
          <a:ln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12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274" y="2215040"/>
            <a:ext cx="2687452" cy="6060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954" y="3539277"/>
            <a:ext cx="4714055" cy="17741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486298" y="862147"/>
            <a:ext cx="4171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33CC"/>
                </a:solidFill>
              </a:rPr>
              <a:t>反应级数和速率定律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992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27610" y="2124892"/>
            <a:ext cx="2960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分子性</a:t>
            </a:r>
            <a:r>
              <a:rPr lang="en-US" altLang="zh-CN" b="1" dirty="0"/>
              <a:t>(molecularity)</a:t>
            </a:r>
            <a:endParaRPr lang="zh-CN" altLang="en-US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5185955" y="2124892"/>
            <a:ext cx="2960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动力学级数</a:t>
            </a:r>
            <a:r>
              <a:rPr lang="en-US" altLang="zh-CN" b="1" dirty="0"/>
              <a:t>(kinetic order)</a:t>
            </a:r>
            <a:endParaRPr lang="zh-CN" altLang="en-US" b="1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1149531" y="2621281"/>
            <a:ext cx="26648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334000" y="2621281"/>
            <a:ext cx="26648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149531" y="3148146"/>
            <a:ext cx="29609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单分子</a:t>
            </a:r>
            <a:r>
              <a:rPr lang="en-US" altLang="zh-CN" dirty="0"/>
              <a:t>(unimolecular)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双分子</a:t>
            </a:r>
            <a:r>
              <a:rPr lang="en-US" altLang="zh-CN" dirty="0"/>
              <a:t>(bimolecular)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三分子</a:t>
            </a:r>
            <a:r>
              <a:rPr lang="en-US" altLang="zh-CN" dirty="0"/>
              <a:t>(</a:t>
            </a:r>
            <a:r>
              <a:rPr lang="en-US" altLang="zh-CN" dirty="0" err="1"/>
              <a:t>termolecular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334000" y="3148146"/>
            <a:ext cx="29609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一级反应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二级反应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三级反应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27610" y="2700048"/>
            <a:ext cx="2960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（仅对基元反应）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297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395663" y="2454443"/>
            <a:ext cx="635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2. </a:t>
            </a:r>
            <a:r>
              <a:rPr lang="zh-CN" altLang="en-US" sz="2400" b="1" dirty="0"/>
              <a:t>过渡态理论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478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b="38378"/>
          <a:stretch/>
        </p:blipFill>
        <p:spPr>
          <a:xfrm>
            <a:off x="3124912" y="1900816"/>
            <a:ext cx="2894175" cy="15651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486298" y="862147"/>
            <a:ext cx="4171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33CC"/>
                </a:solidFill>
              </a:rPr>
              <a:t>过渡态理论</a:t>
            </a:r>
            <a:r>
              <a:rPr lang="en-US" altLang="zh-CN" b="1" dirty="0">
                <a:solidFill>
                  <a:srgbClr val="0033CC"/>
                </a:solidFill>
              </a:rPr>
              <a:t>(</a:t>
            </a:r>
            <a:r>
              <a:rPr lang="en-US" altLang="zh-CN" b="1" dirty="0" err="1">
                <a:solidFill>
                  <a:srgbClr val="0033CC"/>
                </a:solidFill>
              </a:rPr>
              <a:t>TST</a:t>
            </a:r>
            <a:r>
              <a:rPr lang="en-US" altLang="zh-CN" b="1" dirty="0">
                <a:solidFill>
                  <a:srgbClr val="0033CC"/>
                </a:solidFill>
              </a:rPr>
              <a:t>)</a:t>
            </a:r>
            <a:endParaRPr lang="zh-CN" altLang="en-US" b="1" dirty="0">
              <a:solidFill>
                <a:srgbClr val="0033C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3551632" y="4419385"/>
                <a:ext cx="2062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632" y="4419385"/>
                <a:ext cx="206275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30303" r="-30303"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4946467" y="4413614"/>
                <a:ext cx="452688" cy="3193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  <m:t>ǂ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467" y="4413614"/>
                <a:ext cx="452688" cy="319318"/>
              </a:xfrm>
              <a:prstGeom prst="rect">
                <a:avLst/>
              </a:prstGeom>
              <a:blipFill rotWithShape="0">
                <a:blip r:embed="rId4"/>
                <a:stretch>
                  <a:fillRect l="-12000" t="-3846" r="-6667"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4233180" y="4419385"/>
                <a:ext cx="2404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180" y="4419385"/>
                <a:ext cx="240450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7500" r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4216314" y="4254974"/>
                <a:ext cx="31418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？</m:t>
                      </m:r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314" y="4254974"/>
                <a:ext cx="314189" cy="307777"/>
              </a:xfrm>
              <a:prstGeom prst="rect">
                <a:avLst/>
              </a:prstGeom>
              <a:blipFill rotWithShape="0">
                <a:blip r:embed="rId6"/>
                <a:stretch>
                  <a:fillRect l="-21569" r="-23529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2847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968</TotalTime>
  <Words>624</Words>
  <Application>Microsoft Office PowerPoint</Application>
  <PresentationFormat>全屏显示(4:3)</PresentationFormat>
  <Paragraphs>172</Paragraphs>
  <Slides>59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Office 主题</vt:lpstr>
      <vt:lpstr>CS ChemDraw Drawing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Acia</dc:creator>
  <cp:lastModifiedBy>Jean</cp:lastModifiedBy>
  <cp:revision>40</cp:revision>
  <dcterms:created xsi:type="dcterms:W3CDTF">2018-03-22T02:05:10Z</dcterms:created>
  <dcterms:modified xsi:type="dcterms:W3CDTF">2020-03-25T07:01:56Z</dcterms:modified>
</cp:coreProperties>
</file>